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4" r:id="rId7"/>
    <p:sldId id="265" r:id="rId8"/>
    <p:sldId id="266" r:id="rId9"/>
    <p:sldId id="263" r:id="rId10"/>
    <p:sldId id="26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B16"/>
    <a:srgbClr val="C1809B"/>
    <a:srgbClr val="7467AE"/>
    <a:srgbClr val="6E64A8"/>
    <a:srgbClr val="B9B5C6"/>
    <a:srgbClr val="AC335E"/>
    <a:srgbClr val="0183B4"/>
    <a:srgbClr val="FE8000"/>
    <a:srgbClr val="A24A01"/>
    <a:srgbClr val="1A3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53" autoAdjust="0"/>
    <p:restoredTop sz="95214" autoAdjust="0"/>
  </p:normalViewPr>
  <p:slideViewPr>
    <p:cSldViewPr snapToGrid="0">
      <p:cViewPr>
        <p:scale>
          <a:sx n="80" d="100"/>
          <a:sy n="80" d="100"/>
        </p:scale>
        <p:origin x="35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C1D67-DB42-4C4D-9452-D38FB9F12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ABCE5B-D283-4C66-9A37-7243E9AE4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191A86-1849-49EA-B049-8DD970EB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8389CA-0CBB-4DCE-A1EB-C2F2BE99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45AAA3-3997-42EB-8D45-22119B187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29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8A450-4399-4855-B41C-DD2D7005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191895-5662-4EA3-B0FA-E7F76AB06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18958-0C6A-4A14-A652-01CD0A07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4E679D-B771-413C-8652-EE742B03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2A6936-B761-47DC-B77A-958BEB6B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231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2F9E263-643E-4E16-A9CA-9D49AE141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4AD2F0-61FE-4D3B-8292-416C09340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498CD7-5242-4552-9D10-8D8EA1A0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60C3EC-B55E-4F57-ADEE-2A008609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20867C-CB5A-466C-A565-079C0049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89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F3ED8-29A3-4D37-AB86-BB6C9426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D54D52-21B0-436A-84A8-38E2152A6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A60EDC-FF16-4259-86A9-AFFBFE92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586CEF-96ED-428E-A051-59B866DF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4F66FF-D41C-47F6-B740-E91E666C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7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9E5C-43BF-44B7-829F-22A31CA7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F3AA5E-A98D-4FE1-9BDD-5CE825AB4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879145-4538-46D4-8426-88F8DD2A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0ADC0C-95BC-4CDE-86DB-5907530E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E0DEEC-B85A-4563-B220-B000D6D6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97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D0B499-8265-4484-AF64-02EAF4E5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85CFB-26EC-40DE-BE37-54224C84A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B0E65C-3B7E-4E19-8472-5FBCE909D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6FC5AA0-5A8B-469E-889E-622067CC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F2227C-CCAE-475A-9B1B-2D6C0D5F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775E34-C751-4A5A-B25B-0FB1B3DA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10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EEAAB-7068-40FB-8B50-ACA8F065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E1B0A8-5C62-445C-A29A-F3C363E98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9A786CE-3D65-4585-BC65-F222A0F89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EA6A8EC-EA60-4192-A27E-5CDC667AB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9159704-7598-46EB-9370-F6DED3DCE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5354882-7A65-46EE-8416-61049633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2F24CB8-243B-427B-BB93-D9412C61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4119ABD-B4E5-47A0-B72E-83F2F651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35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4962-932F-4A4C-B4A0-AC5AB3A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B1D9951-6F49-4554-9074-0B988598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78F7FF1-0A7F-4FC0-979F-205ABF13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31F385-19C1-45C9-A6C1-06F1BA94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3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49AFEFC-0309-4A1E-A554-B231D41D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842CB93-EC51-4F4E-B6AC-21BF697D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142AB2-7B96-4B16-A949-6B419C3B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453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2E5B4-B787-4DBB-ACD6-D17BCE6E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F38EF-60BF-42FD-B4A6-026ECB6A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A1394E8-8C82-472F-9900-031D2E1C6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53DAC2-16A8-427C-B0A8-13BB3877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5F835F-94DF-4E01-9E05-C62DDB2F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8F4D4A-5150-4BD1-8928-12DE9576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62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BD313-5F3D-454C-A7D4-18C11655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CFF4C76-731D-41EB-A4A4-3B7FC1854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745274-67CD-4D5F-BB3E-7C1A2EA21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607169-D49C-4779-B06E-14AB97E2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0E7100-BBAD-4701-9FAB-668E5652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FE0FEB-AB9B-4445-AB10-9FC66BB2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23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08AA275-4BCB-419B-8135-CB9438B6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A59038-8677-44E3-BB05-5F2947D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C1C7E1-7EF7-481F-8F6D-A334F6E0F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12FF1-2917-478C-94DC-B80118BAD6E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34E964-0333-47B5-B6D0-99C26CCC0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2BE490-D1D3-4AA7-9F7F-8B7802360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94FDC-6950-4C0B-AFA1-6B9E601C9A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53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sonaswat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bees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_entreprenerd?utm_source=unsplash&amp;utm_medium=referral&amp;utm_content=creditCopyText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flower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lhnk?utm_source=unsplash&amp;utm_medium=referral&amp;utm_content=creditCopyTex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bees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ur1ts?utm_source=unsplash&amp;utm_medium=referral&amp;utm_content=creditCopyTex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bees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thonyvela?utm_source=unsplash&amp;utm_medium=referral&amp;utm_content=creditCopyText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bees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onstercritic?utm_source=unsplash&amp;utm_medium=referral&amp;utm_content=creditCopyTex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flower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flower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物件, 花, 蜂巢 的圖片&#10;&#10;自動產生的描述">
            <a:extLst>
              <a:ext uri="{FF2B5EF4-FFF2-40B4-BE49-F238E27FC236}">
                <a16:creationId xmlns:a16="http://schemas.microsoft.com/office/drawing/2014/main" id="{E64617E8-18C0-440C-BE35-9EC0877D2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" r="30081" b="77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9708CFD-FF11-48D9-AEAB-9C23FEE30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4442"/>
            <a:ext cx="5291328" cy="3072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TW" altLang="en-US" sz="5400" b="1" dirty="0">
                <a:solidFill>
                  <a:srgbClr val="B5CB52"/>
                </a:solidFill>
                <a:latin typeface="+mj-ea"/>
              </a:rPr>
              <a:t>人工智慧導論</a:t>
            </a:r>
            <a:br>
              <a:rPr lang="en-US" altLang="zh-TW" sz="5400" b="1" dirty="0">
                <a:solidFill>
                  <a:srgbClr val="B5CB52"/>
                </a:solidFill>
                <a:latin typeface="+mj-ea"/>
              </a:rPr>
            </a:br>
            <a:r>
              <a:rPr lang="zh-TW" altLang="en-US" sz="5400" b="1" dirty="0">
                <a:solidFill>
                  <a:srgbClr val="B5CB52"/>
                </a:solidFill>
                <a:latin typeface="+mj-ea"/>
              </a:rPr>
              <a:t>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EA7C23A-E4DD-48C9-8F1E-B05EC65E4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3130"/>
            <a:ext cx="4169664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zh-TW" altLang="en-US" sz="2000" b="1" dirty="0">
                <a:solidFill>
                  <a:srgbClr val="BEA0CA"/>
                </a:solidFill>
                <a:latin typeface="+mn-ea"/>
              </a:rPr>
              <a:t>第</a:t>
            </a:r>
            <a:r>
              <a:rPr lang="en-US" altLang="zh-TW" sz="2000" b="1" dirty="0">
                <a:solidFill>
                  <a:srgbClr val="BEA0CA"/>
                </a:solidFill>
                <a:latin typeface="+mn-ea"/>
              </a:rPr>
              <a:t>12</a:t>
            </a:r>
            <a:r>
              <a:rPr lang="zh-TW" altLang="en-US" sz="2000" b="1" dirty="0">
                <a:solidFill>
                  <a:srgbClr val="BEA0CA"/>
                </a:solidFill>
                <a:latin typeface="+mn-ea"/>
              </a:rPr>
              <a:t>組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8E6573F-BE9F-4FAE-A18F-50062C7EC93A}"/>
              </a:ext>
            </a:extLst>
          </p:cNvPr>
          <p:cNvSpPr txBox="1"/>
          <p:nvPr/>
        </p:nvSpPr>
        <p:spPr>
          <a:xfrm>
            <a:off x="10424554" y="6642555"/>
            <a:ext cx="40220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i="0" u="none" strike="noStrike" kern="1200" cap="none" spc="0" normalizeH="0" baseline="0" noProof="0" dirty="0">
                <a:ln>
                  <a:noFill/>
                </a:ln>
                <a:solidFill>
                  <a:srgbClr val="997CA7"/>
                </a:solidFill>
                <a:effectLst/>
                <a:uLnTx/>
                <a:uFillTx/>
                <a:ea typeface="Microsoft YaHei UI"/>
                <a:cs typeface="+mn-cs"/>
              </a:rPr>
              <a:t>※</a:t>
            </a:r>
            <a:r>
              <a:rPr kumimoji="0" lang="zh-TW" altLang="en-US" sz="800" i="0" u="none" strike="noStrike" kern="1200" cap="none" spc="0" normalizeH="0" baseline="0" noProof="0" dirty="0">
                <a:ln>
                  <a:noFill/>
                </a:ln>
                <a:solidFill>
                  <a:srgbClr val="997CA7"/>
                </a:solidFill>
                <a:effectLst/>
                <a:uLnTx/>
                <a:uFillTx/>
                <a:ea typeface="Microsoft YaHei UI"/>
                <a:cs typeface="+mn-cs"/>
              </a:rPr>
              <a:t> </a:t>
            </a:r>
            <a:r>
              <a:rPr kumimoji="0" lang="en-US" altLang="zh-TW" sz="800" i="0" u="none" strike="noStrike" kern="1200" cap="none" spc="0" normalizeH="0" baseline="0" noProof="0" dirty="0">
                <a:ln>
                  <a:noFill/>
                </a:ln>
                <a:solidFill>
                  <a:srgbClr val="997CA7"/>
                </a:solidFill>
                <a:effectLst/>
                <a:uLnTx/>
                <a:uFillTx/>
                <a:ea typeface="Microsoft YaHei UI"/>
                <a:cs typeface="+mn-cs"/>
              </a:rPr>
              <a:t>Photo by </a:t>
            </a:r>
            <a:r>
              <a:rPr kumimoji="0" lang="en-US" altLang="zh-TW" sz="800" i="0" u="none" strike="noStrike" kern="1200" cap="none" spc="0" normalizeH="0" baseline="0" noProof="0" dirty="0">
                <a:ln>
                  <a:noFill/>
                </a:ln>
                <a:solidFill>
                  <a:srgbClr val="997CA7"/>
                </a:solidFill>
                <a:effectLst/>
                <a:uLnTx/>
                <a:uFillTx/>
                <a:ea typeface="Microsoft YaHei UI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Anson </a:t>
            </a:r>
            <a:r>
              <a:rPr kumimoji="0" lang="en-US" altLang="zh-TW" sz="800" i="0" u="none" strike="noStrike" kern="1200" cap="none" spc="0" normalizeH="0" baseline="0" noProof="0" dirty="0" err="1">
                <a:ln>
                  <a:noFill/>
                </a:ln>
                <a:solidFill>
                  <a:srgbClr val="997CA7"/>
                </a:solidFill>
                <a:effectLst/>
                <a:uLnTx/>
                <a:uFillTx/>
                <a:ea typeface="Microsoft YaHei UI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Aswat</a:t>
            </a:r>
            <a:r>
              <a:rPr kumimoji="0" lang="en-US" altLang="zh-TW" sz="800" i="0" u="none" strike="noStrike" kern="1200" cap="none" spc="0" normalizeH="0" baseline="0" noProof="0" dirty="0">
                <a:ln>
                  <a:noFill/>
                </a:ln>
                <a:solidFill>
                  <a:srgbClr val="997CA7"/>
                </a:solidFill>
                <a:effectLst/>
                <a:uLnTx/>
                <a:uFillTx/>
                <a:ea typeface="Microsoft YaHei UI"/>
                <a:cs typeface="+mn-cs"/>
              </a:rPr>
              <a:t> on </a:t>
            </a:r>
            <a:r>
              <a:rPr kumimoji="0" lang="en-US" altLang="zh-TW" sz="800" i="0" u="none" strike="noStrike" kern="1200" cap="none" spc="0" normalizeH="0" baseline="0" noProof="0" dirty="0" err="1">
                <a:ln>
                  <a:noFill/>
                </a:ln>
                <a:solidFill>
                  <a:srgbClr val="997CA7"/>
                </a:solidFill>
                <a:effectLst/>
                <a:uLnTx/>
                <a:uFillTx/>
                <a:ea typeface="Microsoft YaHei UI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kumimoji="0" lang="zh-TW" altLang="en-US" sz="800" i="0" u="none" strike="noStrike" kern="1200" cap="none" spc="0" normalizeH="0" baseline="0" noProof="0" dirty="0">
              <a:ln>
                <a:noFill/>
              </a:ln>
              <a:solidFill>
                <a:srgbClr val="997CA7"/>
              </a:solidFill>
              <a:effectLst/>
              <a:uLnTx/>
              <a:uFillTx/>
              <a:ea typeface="Microsoft YaHei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178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甜點 的圖片&#10;&#10;自動產生的描述">
            <a:extLst>
              <a:ext uri="{FF2B5EF4-FFF2-40B4-BE49-F238E27FC236}">
                <a16:creationId xmlns:a16="http://schemas.microsoft.com/office/drawing/2014/main" id="{99153061-BADB-4F8E-AF60-17B796BDE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9" b="419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D8A44C-B498-48D9-BE8D-155CE59A1978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TW" sz="5200" b="1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 &amp; A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9107A9-ACA1-44BC-AFFC-876C88C94078}"/>
              </a:ext>
            </a:extLst>
          </p:cNvPr>
          <p:cNvSpPr txBox="1"/>
          <p:nvPr/>
        </p:nvSpPr>
        <p:spPr>
          <a:xfrm>
            <a:off x="10537584" y="6642546"/>
            <a:ext cx="40220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srgbClr val="231B16"/>
                </a:solidFill>
                <a:effectLst/>
                <a:uLnTx/>
                <a:uFillTx/>
                <a:ea typeface="Microsoft YaHei UI"/>
                <a:cs typeface="+mn-cs"/>
              </a:rPr>
              <a:t>※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231B16"/>
                </a:solidFill>
                <a:effectLst/>
                <a:uLnTx/>
                <a:uFillTx/>
                <a:ea typeface="Microsoft YaHei UI"/>
                <a:cs typeface="+mn-cs"/>
              </a:rPr>
              <a:t> </a:t>
            </a:r>
            <a:r>
              <a:rPr lang="en-US" altLang="zh-TW" sz="800" dirty="0">
                <a:solidFill>
                  <a:srgbClr val="231B16"/>
                </a:solidFill>
              </a:rPr>
              <a:t>Photo by </a:t>
            </a:r>
            <a:r>
              <a:rPr lang="en-US" altLang="zh-TW" sz="800" dirty="0">
                <a:solidFill>
                  <a:srgbClr val="231B1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Arno Smit</a:t>
            </a:r>
            <a:r>
              <a:rPr lang="en-US" altLang="zh-TW" sz="800" dirty="0">
                <a:solidFill>
                  <a:srgbClr val="231B16"/>
                </a:solidFill>
              </a:rPr>
              <a:t> on </a:t>
            </a:r>
            <a:r>
              <a:rPr lang="en-US" altLang="zh-TW" sz="800" dirty="0" err="1">
                <a:solidFill>
                  <a:srgbClr val="231B1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kumimoji="0" lang="zh-TW" altLang="en-US" sz="800" b="1" i="0" u="none" strike="noStrike" kern="1200" cap="none" spc="0" normalizeH="0" baseline="0" noProof="0" dirty="0">
              <a:ln>
                <a:noFill/>
              </a:ln>
              <a:solidFill>
                <a:srgbClr val="231B16"/>
              </a:solidFill>
              <a:effectLst/>
              <a:uLnTx/>
              <a:uFillTx/>
              <a:ea typeface="Microsoft YaHei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740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植物, 花, 坐, 花瓶 的圖片&#10;&#10;自動產生的描述">
            <a:extLst>
              <a:ext uri="{FF2B5EF4-FFF2-40B4-BE49-F238E27FC236}">
                <a16:creationId xmlns:a16="http://schemas.microsoft.com/office/drawing/2014/main" id="{B8D5A62D-04E2-420B-949C-6AEEA26A3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" r="-1" b="20303"/>
          <a:stretch/>
        </p:blipFill>
        <p:spPr>
          <a:xfrm>
            <a:off x="20" y="10"/>
            <a:ext cx="6176054" cy="6857990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842EEE1B-9D9F-4DD5-9982-0DB5D87E5837}"/>
              </a:ext>
            </a:extLst>
          </p:cNvPr>
          <p:cNvSpPr txBox="1">
            <a:spLocks/>
          </p:cNvSpPr>
          <p:nvPr/>
        </p:nvSpPr>
        <p:spPr>
          <a:xfrm>
            <a:off x="6096000" y="1786139"/>
            <a:ext cx="594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altLang="zh-TW" sz="4400" b="1" dirty="0" err="1">
                <a:solidFill>
                  <a:srgbClr val="BC2803"/>
                </a:solidFill>
              </a:rPr>
              <a:t>BeeSimulation</a:t>
            </a:r>
            <a:endParaRPr lang="en-US" altLang="zh-TW" sz="4400" b="1" dirty="0">
              <a:solidFill>
                <a:srgbClr val="BC2803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275F5FF-C133-4118-BDA8-8E61E50800D0}"/>
              </a:ext>
            </a:extLst>
          </p:cNvPr>
          <p:cNvSpPr txBox="1"/>
          <p:nvPr/>
        </p:nvSpPr>
        <p:spPr>
          <a:xfrm>
            <a:off x="6176074" y="3111702"/>
            <a:ext cx="5442856" cy="160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EFB263"/>
                </a:solidFill>
              </a:rPr>
              <a:t>重構</a:t>
            </a:r>
            <a:endParaRPr lang="en-US" altLang="zh-TW" sz="2000" b="1" dirty="0">
              <a:solidFill>
                <a:srgbClr val="EFB263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EFB263"/>
                </a:solidFill>
              </a:rPr>
              <a:t>蜂群 </a:t>
            </a:r>
            <a:r>
              <a:rPr lang="en-US" altLang="zh-TW" sz="2000" b="1" dirty="0">
                <a:solidFill>
                  <a:srgbClr val="EFB263"/>
                </a:solidFill>
              </a:rPr>
              <a:t>&amp;</a:t>
            </a:r>
            <a:r>
              <a:rPr lang="zh-TW" altLang="en-US" sz="2000" b="1" dirty="0">
                <a:solidFill>
                  <a:srgbClr val="EFB263"/>
                </a:solidFill>
              </a:rPr>
              <a:t> 花群管理</a:t>
            </a:r>
            <a:endParaRPr lang="en-US" altLang="zh-TW" sz="2000" b="1" dirty="0">
              <a:solidFill>
                <a:srgbClr val="EFB263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EFB263"/>
                </a:solidFill>
              </a:rPr>
              <a:t>移除捕食者</a:t>
            </a:r>
            <a:endParaRPr lang="en-US" altLang="zh-TW" sz="2000" b="1" dirty="0">
              <a:solidFill>
                <a:srgbClr val="EFB263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EFB263"/>
                </a:solidFill>
              </a:rPr>
              <a:t>加入基因演算法</a:t>
            </a:r>
            <a:endParaRPr lang="en-US" altLang="zh-TW" sz="2000" b="1" dirty="0">
              <a:solidFill>
                <a:srgbClr val="EFB263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408F6A2-29F7-4224-8251-16DD6ABBF769}"/>
              </a:ext>
            </a:extLst>
          </p:cNvPr>
          <p:cNvSpPr txBox="1"/>
          <p:nvPr/>
        </p:nvSpPr>
        <p:spPr>
          <a:xfrm>
            <a:off x="0" y="6642795"/>
            <a:ext cx="40220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800" dirty="0">
                <a:solidFill>
                  <a:srgbClr val="FE821F"/>
                </a:solidFill>
              </a:rPr>
              <a:t>※</a:t>
            </a:r>
            <a:r>
              <a:rPr lang="zh-TW" altLang="en-US" sz="800" dirty="0">
                <a:solidFill>
                  <a:srgbClr val="FE821F"/>
                </a:solidFill>
              </a:rPr>
              <a:t> </a:t>
            </a:r>
            <a:r>
              <a:rPr lang="en-US" altLang="zh-TW" sz="800" dirty="0">
                <a:solidFill>
                  <a:srgbClr val="FE821F"/>
                </a:solidFill>
              </a:rPr>
              <a:t>Photo by </a:t>
            </a:r>
            <a:r>
              <a:rPr lang="en-US" altLang="zh-TW" sz="800" dirty="0">
                <a:solidFill>
                  <a:srgbClr val="FE821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Paul Hanaoka</a:t>
            </a:r>
            <a:r>
              <a:rPr lang="en-US" altLang="zh-TW" sz="800" dirty="0">
                <a:solidFill>
                  <a:srgbClr val="FE821F"/>
                </a:solidFill>
              </a:rPr>
              <a:t> on </a:t>
            </a:r>
            <a:r>
              <a:rPr lang="en-US" altLang="zh-TW" sz="800" dirty="0" err="1">
                <a:solidFill>
                  <a:srgbClr val="FE821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kumimoji="0" lang="zh-TW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E821F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786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花, 坐, 樹, 桌 的圖片&#10;&#10;自動產生的描述">
            <a:extLst>
              <a:ext uri="{FF2B5EF4-FFF2-40B4-BE49-F238E27FC236}">
                <a16:creationId xmlns:a16="http://schemas.microsoft.com/office/drawing/2014/main" id="{AB75CC54-0192-476F-A32A-CC3659845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0" r="9090" b="16726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AEC2FBF1-EB16-434B-83B0-613BA3BCF2C9}"/>
              </a:ext>
            </a:extLst>
          </p:cNvPr>
          <p:cNvSpPr txBox="1">
            <a:spLocks/>
          </p:cNvSpPr>
          <p:nvPr/>
        </p:nvSpPr>
        <p:spPr>
          <a:xfrm>
            <a:off x="1579572" y="1786138"/>
            <a:ext cx="5442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zh-TW" altLang="en-US" sz="4400" b="1" dirty="0">
                <a:solidFill>
                  <a:srgbClr val="F0E2A3"/>
                </a:solidFill>
              </a:rPr>
              <a:t>基因演算法</a:t>
            </a:r>
            <a:endParaRPr lang="en-US" altLang="zh-TW" sz="4400" b="1" dirty="0">
              <a:solidFill>
                <a:srgbClr val="F0E2A3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BBAC7A-3376-49B4-A7EB-0C3921522F7D}"/>
              </a:ext>
            </a:extLst>
          </p:cNvPr>
          <p:cNvSpPr txBox="1"/>
          <p:nvPr/>
        </p:nvSpPr>
        <p:spPr>
          <a:xfrm>
            <a:off x="1579572" y="3039984"/>
            <a:ext cx="5442856" cy="313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TW" sz="2000" b="1" dirty="0">
                <a:solidFill>
                  <a:srgbClr val="7FA13C"/>
                </a:solidFill>
              </a:rPr>
              <a:t>initialize()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TW" sz="2000" b="1" dirty="0">
                <a:solidFill>
                  <a:srgbClr val="7FA13C"/>
                </a:solidFill>
              </a:rPr>
              <a:t>loop forever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b="1" dirty="0">
                <a:solidFill>
                  <a:srgbClr val="7FA13C"/>
                </a:solidFill>
              </a:rPr>
              <a:t>　　</a:t>
            </a:r>
            <a:r>
              <a:rPr lang="en-US" altLang="zh-TW" sz="2000" b="1" dirty="0">
                <a:solidFill>
                  <a:srgbClr val="7FA13C"/>
                </a:solidFill>
              </a:rPr>
              <a:t>simulate()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b="1" dirty="0">
                <a:solidFill>
                  <a:srgbClr val="7FA13C"/>
                </a:solidFill>
              </a:rPr>
              <a:t>　　</a:t>
            </a:r>
            <a:r>
              <a:rPr lang="en-US" altLang="zh-TW" sz="2000" b="1" dirty="0">
                <a:solidFill>
                  <a:srgbClr val="7FA13C"/>
                </a:solidFill>
              </a:rPr>
              <a:t>select()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b="1" dirty="0">
                <a:solidFill>
                  <a:srgbClr val="7FA13C"/>
                </a:solidFill>
              </a:rPr>
              <a:t>　　</a:t>
            </a:r>
            <a:r>
              <a:rPr lang="en-US" altLang="zh-TW" sz="2000" b="1" dirty="0">
                <a:solidFill>
                  <a:srgbClr val="7FA13C"/>
                </a:solidFill>
              </a:rPr>
              <a:t>recombine()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b="1" dirty="0">
                <a:solidFill>
                  <a:srgbClr val="7FA13C"/>
                </a:solidFill>
              </a:rPr>
              <a:t>　　</a:t>
            </a:r>
            <a:r>
              <a:rPr lang="en-US" altLang="zh-TW" sz="2000" b="1" dirty="0">
                <a:solidFill>
                  <a:srgbClr val="7FA13C"/>
                </a:solidFill>
              </a:rPr>
              <a:t>mutate()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3C42E9-DFDE-4C17-9DC9-70586EC11DA7}"/>
              </a:ext>
            </a:extLst>
          </p:cNvPr>
          <p:cNvSpPr txBox="1"/>
          <p:nvPr/>
        </p:nvSpPr>
        <p:spPr>
          <a:xfrm>
            <a:off x="10099434" y="6642555"/>
            <a:ext cx="40220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srgbClr val="F4EFB8"/>
                </a:solidFill>
                <a:effectLst/>
                <a:uLnTx/>
                <a:uFillTx/>
                <a:ea typeface="Microsoft YaHei UI"/>
                <a:cs typeface="+mn-cs"/>
              </a:rPr>
              <a:t>※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4EFB8"/>
                </a:solidFill>
                <a:effectLst/>
                <a:uLnTx/>
                <a:uFillTx/>
                <a:ea typeface="Microsoft YaHei UI"/>
                <a:cs typeface="+mn-cs"/>
              </a:rPr>
              <a:t> </a:t>
            </a:r>
            <a:r>
              <a:rPr lang="en-US" altLang="zh-TW" sz="800" dirty="0">
                <a:solidFill>
                  <a:srgbClr val="F4EFB8"/>
                </a:solidFill>
              </a:rPr>
              <a:t>Photo by </a:t>
            </a:r>
            <a:r>
              <a:rPr lang="en-US" altLang="zh-TW" sz="800" dirty="0" err="1">
                <a:solidFill>
                  <a:srgbClr val="F4EFB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Maurits</a:t>
            </a:r>
            <a:r>
              <a:rPr lang="en-US" altLang="zh-TW" sz="8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sz="800" dirty="0" err="1">
                <a:solidFill>
                  <a:srgbClr val="F4EFB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Bausenhart</a:t>
            </a:r>
            <a:r>
              <a:rPr lang="en-US" altLang="zh-TW" sz="800" dirty="0">
                <a:solidFill>
                  <a:srgbClr val="F4EFB8"/>
                </a:solidFill>
              </a:rPr>
              <a:t> on </a:t>
            </a:r>
            <a:r>
              <a:rPr lang="en-US" altLang="zh-TW" sz="800" dirty="0" err="1">
                <a:solidFill>
                  <a:srgbClr val="F4EFB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kumimoji="0" lang="zh-TW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4EFB8"/>
              </a:solidFill>
              <a:effectLst/>
              <a:uLnTx/>
              <a:uFillTx/>
              <a:ea typeface="Microsoft YaHei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550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蛋糕, 小, 坐, 花 的圖片&#10;&#10;自動產生的描述">
            <a:extLst>
              <a:ext uri="{FF2B5EF4-FFF2-40B4-BE49-F238E27FC236}">
                <a16:creationId xmlns:a16="http://schemas.microsoft.com/office/drawing/2014/main" id="{E873DF10-2216-45F5-ADD8-7EA34380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03873" cy="6858000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Microsoft YaHei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Microsoft YaHei"/>
              <a:cs typeface="+mn-cs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842EEE1B-9D9F-4DD5-9982-0DB5D87E5837}"/>
              </a:ext>
            </a:extLst>
          </p:cNvPr>
          <p:cNvSpPr txBox="1">
            <a:spLocks/>
          </p:cNvSpPr>
          <p:nvPr/>
        </p:nvSpPr>
        <p:spPr>
          <a:xfrm>
            <a:off x="6688129" y="913492"/>
            <a:ext cx="5442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dirty="0">
                <a:solidFill>
                  <a:srgbClr val="DF8D85"/>
                </a:solidFill>
                <a:latin typeface="Franklin Gothic Medium"/>
                <a:ea typeface="Microsoft YaHei UI"/>
              </a:rPr>
              <a:t>可訓練的參數</a:t>
            </a:r>
            <a:endParaRPr kumimoji="0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srgbClr val="DF8D85"/>
              </a:solidFill>
              <a:effectLst/>
              <a:uLnTx/>
              <a:uFillTx/>
              <a:latin typeface="Franklin Gothic Medium"/>
              <a:ea typeface="Microsoft YaHei UI"/>
              <a:cs typeface="+mj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408F6A2-29F7-4224-8251-16DD6ABBF769}"/>
              </a:ext>
            </a:extLst>
          </p:cNvPr>
          <p:cNvSpPr txBox="1"/>
          <p:nvPr/>
        </p:nvSpPr>
        <p:spPr>
          <a:xfrm>
            <a:off x="0" y="6642795"/>
            <a:ext cx="40220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800" dirty="0">
                <a:solidFill>
                  <a:srgbClr val="F4E0DA"/>
                </a:solidFill>
              </a:rPr>
              <a:t>※</a:t>
            </a:r>
            <a:r>
              <a:rPr lang="zh-TW" altLang="en-US" sz="800" dirty="0">
                <a:solidFill>
                  <a:srgbClr val="F4E0DA"/>
                </a:solidFill>
              </a:rPr>
              <a:t> </a:t>
            </a:r>
            <a:r>
              <a:rPr lang="en-US" altLang="zh-TW" sz="800" dirty="0">
                <a:solidFill>
                  <a:srgbClr val="F4E0DA"/>
                </a:solidFill>
              </a:rPr>
              <a:t>Photo by </a:t>
            </a:r>
            <a:r>
              <a:rPr lang="en-US" altLang="zh-TW" sz="800" dirty="0">
                <a:solidFill>
                  <a:srgbClr val="F4E0D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Anthony Vela</a:t>
            </a:r>
            <a:r>
              <a:rPr lang="en-US" altLang="zh-TW" sz="800" dirty="0">
                <a:solidFill>
                  <a:srgbClr val="F4E0DA"/>
                </a:solidFill>
              </a:rPr>
              <a:t> on </a:t>
            </a:r>
            <a:r>
              <a:rPr lang="en-US" altLang="zh-TW" sz="800" dirty="0" err="1">
                <a:solidFill>
                  <a:srgbClr val="F4E0D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kumimoji="0" lang="zh-TW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4E0DA"/>
              </a:solidFill>
              <a:effectLst/>
              <a:uLnTx/>
              <a:uFillTx/>
              <a:latin typeface="Franklin Gothic Book"/>
              <a:ea typeface="Microsoft YaHei"/>
              <a:cs typeface="+mn-cs"/>
            </a:endParaRP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CCD7310C-DD94-4088-BE82-7EF7D9BD6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408339"/>
              </p:ext>
            </p:extLst>
          </p:nvPr>
        </p:nvGraphicFramePr>
        <p:xfrm>
          <a:off x="5932499" y="2236108"/>
          <a:ext cx="5369204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2301">
                  <a:extLst>
                    <a:ext uri="{9D8B030D-6E8A-4147-A177-3AD203B41FA5}">
                      <a16:colId xmlns:a16="http://schemas.microsoft.com/office/drawing/2014/main" val="2734123022"/>
                    </a:ext>
                  </a:extLst>
                </a:gridCol>
                <a:gridCol w="1342301">
                  <a:extLst>
                    <a:ext uri="{9D8B030D-6E8A-4147-A177-3AD203B41FA5}">
                      <a16:colId xmlns:a16="http://schemas.microsoft.com/office/drawing/2014/main" val="4159744762"/>
                    </a:ext>
                  </a:extLst>
                </a:gridCol>
                <a:gridCol w="1342301">
                  <a:extLst>
                    <a:ext uri="{9D8B030D-6E8A-4147-A177-3AD203B41FA5}">
                      <a16:colId xmlns:a16="http://schemas.microsoft.com/office/drawing/2014/main" val="501109949"/>
                    </a:ext>
                  </a:extLst>
                </a:gridCol>
                <a:gridCol w="1342301">
                  <a:extLst>
                    <a:ext uri="{9D8B030D-6E8A-4147-A177-3AD203B41FA5}">
                      <a16:colId xmlns:a16="http://schemas.microsoft.com/office/drawing/2014/main" val="1406725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262626"/>
                          </a:solidFill>
                        </a:rPr>
                        <a:t>參數名稱</a:t>
                      </a:r>
                      <a:endParaRPr lang="zh-TW" altLang="en-US" b="0" dirty="0">
                        <a:solidFill>
                          <a:srgbClr val="262626"/>
                        </a:solidFill>
                      </a:endParaRPr>
                    </a:p>
                  </a:txBody>
                  <a:tcPr>
                    <a:solidFill>
                      <a:srgbClr val="0980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262626"/>
                          </a:solidFill>
                        </a:rPr>
                        <a:t>數值類型</a:t>
                      </a:r>
                      <a:endParaRPr lang="zh-TW" altLang="en-US" dirty="0">
                        <a:solidFill>
                          <a:srgbClr val="262626"/>
                        </a:solidFill>
                      </a:endParaRPr>
                    </a:p>
                  </a:txBody>
                  <a:tcPr>
                    <a:solidFill>
                      <a:srgbClr val="0980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262626"/>
                          </a:solidFill>
                        </a:rPr>
                        <a:t>最小值</a:t>
                      </a:r>
                      <a:endParaRPr lang="zh-TW" altLang="en-US" dirty="0">
                        <a:solidFill>
                          <a:srgbClr val="262626"/>
                        </a:solidFill>
                      </a:endParaRPr>
                    </a:p>
                  </a:txBody>
                  <a:tcPr>
                    <a:solidFill>
                      <a:srgbClr val="0980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262626"/>
                          </a:solidFill>
                        </a:rPr>
                        <a:t>最大值</a:t>
                      </a:r>
                      <a:endParaRPr lang="zh-TW" altLang="en-US" dirty="0">
                        <a:solidFill>
                          <a:srgbClr val="262626"/>
                        </a:solidFill>
                      </a:endParaRPr>
                    </a:p>
                  </a:txBody>
                  <a:tcPr>
                    <a:solidFill>
                      <a:srgbClr val="0980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>
                          <a:solidFill>
                            <a:srgbClr val="098077"/>
                          </a:solidFill>
                        </a:rPr>
                        <a:t>sep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098077"/>
                          </a:solidFill>
                        </a:rPr>
                        <a:t>浮點數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21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>
                          <a:solidFill>
                            <a:srgbClr val="098077"/>
                          </a:solidFill>
                        </a:rPr>
                        <a:t>ali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rgbClr val="098077"/>
                          </a:solidFill>
                        </a:rPr>
                        <a:t>浮點數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99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>
                          <a:solidFill>
                            <a:srgbClr val="098077"/>
                          </a:solidFill>
                        </a:rPr>
                        <a:t>coh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098077"/>
                          </a:solidFill>
                        </a:rPr>
                        <a:t>浮點數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50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>
                          <a:solidFill>
                            <a:srgbClr val="098077"/>
                          </a:solidFill>
                        </a:rPr>
                        <a:t>sen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098077"/>
                          </a:solidFill>
                        </a:rPr>
                        <a:t>浮點數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14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mem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098077"/>
                          </a:solidFill>
                        </a:rPr>
                        <a:t>浮點數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2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wan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098077"/>
                          </a:solidFill>
                        </a:rPr>
                        <a:t>浮點數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67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>
                          <a:solidFill>
                            <a:srgbClr val="098077"/>
                          </a:solidFill>
                        </a:rPr>
                        <a:t>atk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098077"/>
                          </a:solidFill>
                        </a:rPr>
                        <a:t>浮點數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289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>
                          <a:solidFill>
                            <a:srgbClr val="098077"/>
                          </a:solidFill>
                        </a:rPr>
                        <a:t>dist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098077"/>
                          </a:solidFill>
                        </a:rPr>
                        <a:t>浮點數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300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43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angle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rgbClr val="098077"/>
                          </a:solidFill>
                        </a:rPr>
                        <a:t>浮點數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98077"/>
                          </a:solidFill>
                        </a:rPr>
                        <a:t>180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71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387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植物, 花 的圖片&#10;&#10;自動產生的描述">
            <a:extLst>
              <a:ext uri="{FF2B5EF4-FFF2-40B4-BE49-F238E27FC236}">
                <a16:creationId xmlns:a16="http://schemas.microsoft.com/office/drawing/2014/main" id="{74D9C743-A3EC-465E-9B85-7CF49E053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07"/>
          <a:stretch/>
        </p:blipFill>
        <p:spPr>
          <a:xfrm>
            <a:off x="3165230" y="-480"/>
            <a:ext cx="9026770" cy="6858000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AEC2FBF1-EB16-434B-83B0-613BA3BCF2C9}"/>
              </a:ext>
            </a:extLst>
          </p:cNvPr>
          <p:cNvSpPr txBox="1">
            <a:spLocks/>
          </p:cNvSpPr>
          <p:nvPr/>
        </p:nvSpPr>
        <p:spPr>
          <a:xfrm>
            <a:off x="1579572" y="1786138"/>
            <a:ext cx="5442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zh-TW" altLang="en-US" sz="4400" b="1" dirty="0">
                <a:solidFill>
                  <a:srgbClr val="FE8000"/>
                </a:solidFill>
              </a:rPr>
              <a:t>模擬條件</a:t>
            </a:r>
            <a:endParaRPr lang="en-US" altLang="zh-TW" sz="4400" b="1" dirty="0">
              <a:solidFill>
                <a:srgbClr val="FE8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BBAC7A-3376-49B4-A7EB-0C3921522F7D}"/>
              </a:ext>
            </a:extLst>
          </p:cNvPr>
          <p:cNvSpPr txBox="1"/>
          <p:nvPr/>
        </p:nvSpPr>
        <p:spPr>
          <a:xfrm>
            <a:off x="1579572" y="3039984"/>
            <a:ext cx="5442856" cy="313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183B4"/>
                </a:solidFill>
              </a:rPr>
              <a:t>每 </a:t>
            </a:r>
            <a:r>
              <a:rPr lang="en-US" altLang="zh-TW" sz="2000" b="1" dirty="0">
                <a:solidFill>
                  <a:srgbClr val="0183B4"/>
                </a:solidFill>
              </a:rPr>
              <a:t>20</a:t>
            </a:r>
            <a:r>
              <a:rPr lang="zh-TW" altLang="en-US" sz="2000" b="1" dirty="0">
                <a:solidFill>
                  <a:srgbClr val="0183B4"/>
                </a:solidFill>
              </a:rPr>
              <a:t> 秒一個世代</a:t>
            </a:r>
            <a:endParaRPr lang="en-US" altLang="zh-TW" sz="2000" b="1" dirty="0">
              <a:solidFill>
                <a:srgbClr val="0183B4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183B4"/>
                </a:solidFill>
              </a:rPr>
              <a:t>蜂巢 </a:t>
            </a:r>
            <a:r>
              <a:rPr lang="en-US" altLang="zh-TW" sz="2000" b="1" dirty="0">
                <a:solidFill>
                  <a:srgbClr val="0183B4"/>
                </a:solidFill>
              </a:rPr>
              <a:t>2 </a:t>
            </a:r>
            <a:r>
              <a:rPr lang="zh-TW" altLang="en-US" sz="2000" b="1" dirty="0">
                <a:solidFill>
                  <a:srgbClr val="0183B4"/>
                </a:solidFill>
              </a:rPr>
              <a:t>個</a:t>
            </a:r>
            <a:endParaRPr lang="en-US" altLang="zh-TW" sz="2000" b="1" dirty="0">
              <a:solidFill>
                <a:srgbClr val="0183B4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183B4"/>
                </a:solidFill>
              </a:rPr>
              <a:t>染色體 </a:t>
            </a:r>
            <a:r>
              <a:rPr lang="en-US" altLang="zh-TW" sz="2000" b="1" dirty="0">
                <a:solidFill>
                  <a:srgbClr val="0183B4"/>
                </a:solidFill>
              </a:rPr>
              <a:t>8×2 </a:t>
            </a:r>
            <a:r>
              <a:rPr lang="zh-TW" altLang="en-US" sz="2000" b="1" dirty="0">
                <a:solidFill>
                  <a:srgbClr val="0183B4"/>
                </a:solidFill>
              </a:rPr>
              <a:t>共 </a:t>
            </a:r>
            <a:r>
              <a:rPr lang="en-US" altLang="zh-TW" sz="2000" b="1" dirty="0">
                <a:solidFill>
                  <a:srgbClr val="0183B4"/>
                </a:solidFill>
              </a:rPr>
              <a:t>16 </a:t>
            </a:r>
            <a:r>
              <a:rPr lang="zh-TW" altLang="en-US" sz="2000" b="1" dirty="0">
                <a:solidFill>
                  <a:srgbClr val="0183B4"/>
                </a:solidFill>
              </a:rPr>
              <a:t>條</a:t>
            </a:r>
            <a:endParaRPr lang="en-US" altLang="zh-TW" sz="2000" b="1" dirty="0">
              <a:solidFill>
                <a:srgbClr val="0183B4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183B4"/>
                </a:solidFill>
              </a:rPr>
              <a:t>蜜蜂 </a:t>
            </a:r>
            <a:r>
              <a:rPr lang="en-US" altLang="zh-TW" sz="2000" b="1" dirty="0">
                <a:solidFill>
                  <a:srgbClr val="0183B4"/>
                </a:solidFill>
              </a:rPr>
              <a:t>40×2 </a:t>
            </a:r>
            <a:r>
              <a:rPr lang="zh-TW" altLang="en-US" sz="2000" b="1" dirty="0">
                <a:solidFill>
                  <a:srgbClr val="0183B4"/>
                </a:solidFill>
              </a:rPr>
              <a:t>共 </a:t>
            </a:r>
            <a:r>
              <a:rPr lang="en-US" altLang="zh-TW" sz="2000" b="1" dirty="0">
                <a:solidFill>
                  <a:srgbClr val="0183B4"/>
                </a:solidFill>
              </a:rPr>
              <a:t>80</a:t>
            </a:r>
            <a:r>
              <a:rPr lang="zh-TW" altLang="en-US" sz="2000" b="1" dirty="0">
                <a:solidFill>
                  <a:srgbClr val="0183B4"/>
                </a:solidFill>
              </a:rPr>
              <a:t> 隻</a:t>
            </a:r>
            <a:endParaRPr lang="en-US" altLang="zh-TW" sz="2000" b="1" dirty="0">
              <a:solidFill>
                <a:srgbClr val="0183B4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183B4"/>
                </a:solidFill>
              </a:rPr>
              <a:t>一些機率</a:t>
            </a:r>
            <a:endParaRPr lang="en-US" altLang="zh-TW" sz="2000" b="1" dirty="0">
              <a:solidFill>
                <a:srgbClr val="0183B4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TW" sz="2000" b="1" dirty="0">
              <a:solidFill>
                <a:srgbClr val="0183B4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FD7B8C-D948-450A-BD27-46DE9B2354CC}"/>
              </a:ext>
            </a:extLst>
          </p:cNvPr>
          <p:cNvSpPr txBox="1"/>
          <p:nvPr/>
        </p:nvSpPr>
        <p:spPr>
          <a:xfrm>
            <a:off x="10308984" y="6642076"/>
            <a:ext cx="40220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srgbClr val="A24A01"/>
                </a:solidFill>
                <a:effectLst/>
                <a:uLnTx/>
                <a:uFillTx/>
                <a:ea typeface="Microsoft YaHei UI"/>
                <a:cs typeface="+mn-cs"/>
              </a:rPr>
              <a:t>※</a:t>
            </a:r>
            <a:r>
              <a: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A24A01"/>
                </a:solidFill>
                <a:effectLst/>
                <a:uLnTx/>
                <a:uFillTx/>
                <a:ea typeface="Microsoft YaHei UI"/>
                <a:cs typeface="+mn-cs"/>
              </a:rPr>
              <a:t> </a:t>
            </a:r>
            <a:r>
              <a:rPr lang="en-US" altLang="zh-TW" sz="800" b="0" i="0" dirty="0">
                <a:solidFill>
                  <a:srgbClr val="A24A01"/>
                </a:solidFill>
                <a:effectLst/>
              </a:rPr>
              <a:t>Photo by </a:t>
            </a:r>
            <a:r>
              <a:rPr lang="en-US" altLang="zh-TW" sz="800" b="0" i="0" dirty="0">
                <a:solidFill>
                  <a:srgbClr val="A24A0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Sergey </a:t>
            </a:r>
            <a:r>
              <a:rPr lang="en-US" altLang="zh-TW" sz="800" b="0" i="0" dirty="0" err="1">
                <a:solidFill>
                  <a:srgbClr val="A24A0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Shmidt</a:t>
            </a:r>
            <a:r>
              <a:rPr lang="en-US" altLang="zh-TW" sz="800" b="0" i="0" dirty="0">
                <a:solidFill>
                  <a:srgbClr val="A24A01"/>
                </a:solidFill>
                <a:effectLst/>
              </a:rPr>
              <a:t> on </a:t>
            </a:r>
            <a:r>
              <a:rPr lang="en-US" altLang="zh-TW" sz="800" b="0" i="0" dirty="0" err="1">
                <a:solidFill>
                  <a:srgbClr val="A24A0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kumimoji="0" lang="zh-TW" altLang="en-US" sz="800" b="1" i="0" u="none" strike="noStrike" kern="1200" cap="none" spc="0" normalizeH="0" baseline="0" noProof="0" dirty="0">
              <a:ln>
                <a:noFill/>
              </a:ln>
              <a:solidFill>
                <a:srgbClr val="A24A01"/>
              </a:solidFill>
              <a:effectLst/>
              <a:uLnTx/>
              <a:uFillTx/>
              <a:ea typeface="Microsoft YaHei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820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3B6CE4-DB8D-40C7-90A6-A6B7EAF2794B}"/>
              </a:ext>
            </a:extLst>
          </p:cNvPr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400" b="1" dirty="0"/>
              <a:t>1</a:t>
            </a:r>
            <a:r>
              <a:rPr lang="en-US" altLang="zh-TW" sz="4400" b="1" baseline="30000" dirty="0"/>
              <a:t>st</a:t>
            </a:r>
            <a:r>
              <a:rPr lang="en-US" altLang="zh-TW" sz="4400" b="1" dirty="0"/>
              <a:t> Generation</a:t>
            </a:r>
            <a:endParaRPr lang="zh-TW" altLang="en-US" sz="4400" b="1" dirty="0"/>
          </a:p>
        </p:txBody>
      </p:sp>
      <p:pic>
        <p:nvPicPr>
          <p:cNvPr id="5" name="圖片 4" descr="一張含有 線條 的圖片&#10;&#10;自動產生的描述">
            <a:extLst>
              <a:ext uri="{FF2B5EF4-FFF2-40B4-BE49-F238E27FC236}">
                <a16:creationId xmlns:a16="http://schemas.microsoft.com/office/drawing/2014/main" id="{D552EA1A-DD67-45CA-8507-DD5970B31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47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0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3B6CE4-DB8D-40C7-90A6-A6B7EAF2794B}"/>
              </a:ext>
            </a:extLst>
          </p:cNvPr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400" b="1" dirty="0"/>
              <a:t>10</a:t>
            </a:r>
            <a:r>
              <a:rPr lang="en-US" altLang="zh-TW" sz="4400" b="1" baseline="30000" dirty="0"/>
              <a:t>th</a:t>
            </a:r>
            <a:r>
              <a:rPr lang="en-US" altLang="zh-TW" sz="4400" b="1" dirty="0"/>
              <a:t> Generation</a:t>
            </a:r>
            <a:endParaRPr lang="zh-TW" altLang="en-US" sz="4400" b="1" dirty="0"/>
          </a:p>
        </p:txBody>
      </p:sp>
      <p:pic>
        <p:nvPicPr>
          <p:cNvPr id="3" name="圖片 2" descr="一張含有 點燃, 線條, 黑暗 的圖片&#10;&#10;自動產生的描述">
            <a:extLst>
              <a:ext uri="{FF2B5EF4-FFF2-40B4-BE49-F238E27FC236}">
                <a16:creationId xmlns:a16="http://schemas.microsoft.com/office/drawing/2014/main" id="{1289538A-F921-4F02-BAF6-AD5B2B013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47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7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3B6CE4-DB8D-40C7-90A6-A6B7EAF2794B}"/>
              </a:ext>
            </a:extLst>
          </p:cNvPr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400" b="1" dirty="0"/>
              <a:t>30</a:t>
            </a:r>
            <a:r>
              <a:rPr lang="en-US" altLang="zh-TW" sz="4400" b="1" baseline="30000" dirty="0"/>
              <a:t>th</a:t>
            </a:r>
            <a:r>
              <a:rPr lang="en-US" altLang="zh-TW" sz="4400" b="1" dirty="0"/>
              <a:t> Generation</a:t>
            </a:r>
            <a:endParaRPr lang="zh-TW" altLang="en-US" sz="4400" b="1" dirty="0"/>
          </a:p>
        </p:txBody>
      </p:sp>
      <p:pic>
        <p:nvPicPr>
          <p:cNvPr id="3" name="圖片 2" descr="一張含有 線條 的圖片&#10;&#10;自動產生的描述">
            <a:extLst>
              <a:ext uri="{FF2B5EF4-FFF2-40B4-BE49-F238E27FC236}">
                <a16:creationId xmlns:a16="http://schemas.microsoft.com/office/drawing/2014/main" id="{C18A0375-71A4-4262-94FF-0F4A7A452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47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9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花, 植物 的圖片&#10;&#10;自動產生的描述">
            <a:extLst>
              <a:ext uri="{FF2B5EF4-FFF2-40B4-BE49-F238E27FC236}">
                <a16:creationId xmlns:a16="http://schemas.microsoft.com/office/drawing/2014/main" id="{A99C73EC-119E-4A40-B700-70FCC4F3F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5838"/>
          <a:stretch/>
        </p:blipFill>
        <p:spPr>
          <a:xfrm rot="5400000">
            <a:off x="-128847" y="128847"/>
            <a:ext cx="6860990" cy="6603296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842EEE1B-9D9F-4DD5-9982-0DB5D87E5837}"/>
              </a:ext>
            </a:extLst>
          </p:cNvPr>
          <p:cNvSpPr txBox="1">
            <a:spLocks/>
          </p:cNvSpPr>
          <p:nvPr/>
        </p:nvSpPr>
        <p:spPr>
          <a:xfrm>
            <a:off x="6096000" y="1786139"/>
            <a:ext cx="594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zh-TW" altLang="en-US" sz="4400" b="1" dirty="0">
                <a:solidFill>
                  <a:srgbClr val="7467AE"/>
                </a:solidFill>
              </a:rPr>
              <a:t>結論</a:t>
            </a:r>
            <a:endParaRPr lang="en-US" altLang="zh-TW" sz="4400" b="1" dirty="0">
              <a:solidFill>
                <a:srgbClr val="7467AE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275F5FF-C133-4118-BDA8-8E61E50800D0}"/>
              </a:ext>
            </a:extLst>
          </p:cNvPr>
          <p:cNvSpPr txBox="1"/>
          <p:nvPr/>
        </p:nvSpPr>
        <p:spPr>
          <a:xfrm>
            <a:off x="6176074" y="3111702"/>
            <a:ext cx="5442856" cy="160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C1809B"/>
                </a:solidFill>
              </a:rPr>
              <a:t>可以模擬出競爭</a:t>
            </a:r>
            <a:endParaRPr lang="en-US" altLang="zh-TW" sz="2000" b="1" dirty="0">
              <a:solidFill>
                <a:srgbClr val="C1809B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C1809B"/>
                </a:solidFill>
              </a:rPr>
              <a:t>參數範圍太大不好收斂</a:t>
            </a:r>
            <a:endParaRPr lang="en-US" altLang="zh-TW" sz="2000" b="1" dirty="0">
              <a:solidFill>
                <a:srgbClr val="C1809B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C1809B"/>
                </a:solidFill>
              </a:rPr>
              <a:t>開發很花時間</a:t>
            </a:r>
            <a:endParaRPr lang="en-US" altLang="zh-TW" sz="2000" b="1" dirty="0">
              <a:solidFill>
                <a:srgbClr val="C1809B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408F6A2-29F7-4224-8251-16DD6ABBF769}"/>
              </a:ext>
            </a:extLst>
          </p:cNvPr>
          <p:cNvSpPr txBox="1"/>
          <p:nvPr/>
        </p:nvSpPr>
        <p:spPr>
          <a:xfrm>
            <a:off x="0" y="6642795"/>
            <a:ext cx="40220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800" dirty="0">
                <a:solidFill>
                  <a:srgbClr val="B9B5C6"/>
                </a:solidFill>
              </a:rPr>
              <a:t>※</a:t>
            </a:r>
            <a:r>
              <a:rPr lang="zh-TW" altLang="en-US" sz="800" dirty="0">
                <a:solidFill>
                  <a:srgbClr val="B9B5C6"/>
                </a:solidFill>
              </a:rPr>
              <a:t> </a:t>
            </a:r>
            <a:r>
              <a:rPr lang="en-US" altLang="zh-TW" sz="800" dirty="0">
                <a:solidFill>
                  <a:srgbClr val="B9B5C6"/>
                </a:solidFill>
              </a:rPr>
              <a:t>Photo by </a:t>
            </a:r>
            <a:r>
              <a:rPr lang="en-US" altLang="zh-TW" sz="800" dirty="0">
                <a:solidFill>
                  <a:srgbClr val="B9B5C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Annie Spratt</a:t>
            </a:r>
            <a:r>
              <a:rPr lang="en-US" altLang="zh-TW" sz="800" dirty="0">
                <a:solidFill>
                  <a:srgbClr val="B9B5C6"/>
                </a:solidFill>
              </a:rPr>
              <a:t> on </a:t>
            </a:r>
            <a:r>
              <a:rPr lang="en-US" altLang="zh-TW" sz="800" dirty="0" err="1">
                <a:solidFill>
                  <a:srgbClr val="B9B5C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kumimoji="0" lang="zh-TW" altLang="en-US" sz="800" b="1" i="0" u="none" strike="noStrike" kern="1200" cap="none" spc="0" normalizeH="0" baseline="0" noProof="0" dirty="0">
              <a:ln>
                <a:noFill/>
              </a:ln>
              <a:solidFill>
                <a:srgbClr val="B9B5C6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1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投影片_雅黑">
      <a:majorFont>
        <a:latin typeface="Franklin Gothic Medium"/>
        <a:ea typeface="Microsoft YaHei UI"/>
        <a:cs typeface=""/>
      </a:majorFont>
      <a:minorFont>
        <a:latin typeface="Franklin Gothic Book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195</Words>
  <Application>Microsoft Office PowerPoint</Application>
  <PresentationFormat>寬螢幕</PresentationFormat>
  <Paragraphs>76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Microsoft YaHei</vt:lpstr>
      <vt:lpstr>Microsoft YaHei UI</vt:lpstr>
      <vt:lpstr>Arial</vt:lpstr>
      <vt:lpstr>Calibri</vt:lpstr>
      <vt:lpstr>Franklin Gothic Book</vt:lpstr>
      <vt:lpstr>Franklin Gothic Medium</vt:lpstr>
      <vt:lpstr>Office 佈景主題</vt:lpstr>
      <vt:lpstr>人工智慧導論 期末報告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人工智慧導論 期末報告</dc:title>
  <dc:creator>忠義 陳</dc:creator>
  <cp:lastModifiedBy>忠義 陳</cp:lastModifiedBy>
  <cp:revision>3</cp:revision>
  <dcterms:created xsi:type="dcterms:W3CDTF">2021-01-03T08:38:39Z</dcterms:created>
  <dcterms:modified xsi:type="dcterms:W3CDTF">2021-01-03T09:51:25Z</dcterms:modified>
</cp:coreProperties>
</file>